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21"/>
  </p:notesMasterIdLst>
  <p:sldIdLst>
    <p:sldId id="273" r:id="rId2"/>
    <p:sldId id="259" r:id="rId3"/>
    <p:sldId id="277" r:id="rId4"/>
    <p:sldId id="276" r:id="rId5"/>
    <p:sldId id="279" r:id="rId6"/>
    <p:sldId id="258" r:id="rId7"/>
    <p:sldId id="272" r:id="rId8"/>
    <p:sldId id="261" r:id="rId9"/>
    <p:sldId id="263" r:id="rId10"/>
    <p:sldId id="264" r:id="rId11"/>
    <p:sldId id="265" r:id="rId12"/>
    <p:sldId id="266" r:id="rId13"/>
    <p:sldId id="269" r:id="rId14"/>
    <p:sldId id="268" r:id="rId15"/>
    <p:sldId id="270" r:id="rId16"/>
    <p:sldId id="275" r:id="rId17"/>
    <p:sldId id="271" r:id="rId18"/>
    <p:sldId id="274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9" autoAdjust="0"/>
    <p:restoredTop sz="94293" autoAdjust="0"/>
  </p:normalViewPr>
  <p:slideViewPr>
    <p:cSldViewPr snapToGrid="0">
      <p:cViewPr varScale="1">
        <p:scale>
          <a:sx n="149" d="100"/>
          <a:sy n="149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new data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new data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wave signal can be represented as different sine waves</a:t>
            </a:r>
          </a:p>
          <a:p>
            <a:r>
              <a:rPr lang="en-US" dirty="0"/>
              <a:t>The Fourier transform separates out a wave signal into these sine saves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to reconstruct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Instrument, pitch, velocity, and time</a:t>
            </a:r>
          </a:p>
          <a:p>
            <a:r>
              <a:rPr lang="en-US" dirty="0" err="1"/>
              <a:t>Soundfonts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Sawtooth – all harmonics</a:t>
            </a:r>
          </a:p>
          <a:p>
            <a:r>
              <a:rPr lang="en-US" dirty="0"/>
              <a:t>Square – odd harmonics</a:t>
            </a:r>
          </a:p>
          <a:p>
            <a:r>
              <a:rPr lang="en-US" dirty="0"/>
              <a:t>Channels like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weight and bias is nudged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/3.0/deed.en_GB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3.07285v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wav"/><Relationship Id="rId7" Type="http://schemas.openxmlformats.org/officeDocument/2006/relationships/image" Target="../media/image8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Weights (w) on each edge between neuron output (x) to neuron, bias (b) at each node</a:t>
                </a:r>
              </a:p>
              <a:p>
                <a:r>
                  <a:rPr lang="en-US" dirty="0"/>
                  <a:t>A neuron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passed through an activation function</a:t>
                </a:r>
              </a:p>
              <a:p>
                <a:r>
                  <a:rPr lang="en-US" dirty="0"/>
                  <a:t>Cost function</a:t>
                </a:r>
              </a:p>
              <a:p>
                <a:r>
                  <a:rPr lang="en-US" dirty="0"/>
                  <a:t>Backpropagation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AA0148-CD61-4E62-BB29-FEC35760C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7"/>
                <a:ext cx="4928084" cy="3541714"/>
              </a:xfrm>
              <a:blipFill>
                <a:blip r:embed="rId3"/>
                <a:stretch>
                  <a:fillRect l="-1236" t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6379496" y="531710"/>
            <a:ext cx="5658680" cy="57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6EE0-F69E-4894-A688-01E1F24ACDC6}"/>
              </a:ext>
            </a:extLst>
          </p:cNvPr>
          <p:cNvSpPr txBox="1"/>
          <p:nvPr/>
        </p:nvSpPr>
        <p:spPr>
          <a:xfrm>
            <a:off x="5427039" y="6204777"/>
            <a:ext cx="676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Michael Nielsen’s “Neural Networks and Deep Learning,” licensed under a </a:t>
            </a:r>
            <a:r>
              <a:rPr lang="en-US" sz="1600" dirty="0">
                <a:hlinkClick r:id="rId5"/>
              </a:rPr>
              <a:t>Creative Commons Attribution-</a:t>
            </a:r>
            <a:r>
              <a:rPr lang="en-US" sz="1600" dirty="0" err="1">
                <a:hlinkClick r:id="rId5"/>
              </a:rPr>
              <a:t>NonCommercial</a:t>
            </a:r>
            <a:r>
              <a:rPr lang="en-US" sz="1600" dirty="0">
                <a:hlinkClick r:id="rId5"/>
              </a:rPr>
              <a:t> 3.0 </a:t>
            </a:r>
            <a:r>
              <a:rPr lang="en-US" sz="1600" dirty="0" err="1">
                <a:hlinkClick r:id="rId5"/>
              </a:rPr>
              <a:t>Unported</a:t>
            </a:r>
            <a:r>
              <a:rPr lang="en-US" sz="1600" dirty="0">
                <a:hlinkClick r:id="rId5"/>
              </a:rPr>
              <a:t> License</a:t>
            </a:r>
            <a:r>
              <a:rPr lang="en-US" sz="1600" dirty="0"/>
              <a:t>.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1FF9-B37D-4A8F-88C5-A9C6C914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1758-21A1-4BC6-8FB5-051EF607A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49788" cy="3541714"/>
          </a:xfrm>
        </p:spPr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EEE0C-AA41-4084-9CEA-CFAA5E3900E4}"/>
              </a:ext>
            </a:extLst>
          </p:cNvPr>
          <p:cNvSpPr txBox="1"/>
          <p:nvPr/>
        </p:nvSpPr>
        <p:spPr>
          <a:xfrm>
            <a:off x="7469189" y="6262158"/>
            <a:ext cx="3884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Medium.com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BAA27-5DD4-D04C-9A7F-94839B44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4" y="3859777"/>
            <a:ext cx="8853444" cy="2443551"/>
          </a:xfrm>
          <a:prstGeom prst="rect">
            <a:avLst/>
          </a:prstGeom>
        </p:spPr>
      </p:pic>
      <p:pic>
        <p:nvPicPr>
          <p:cNvPr id="205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3937FDA1-B68F-4525-880E-B19CBD209D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93" y="1861396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Generative adversarial networks (GANs) </a:t>
            </a:r>
          </a:p>
          <a:p>
            <a:r>
              <a:rPr lang="en-US" dirty="0" err="1"/>
              <a:t>Variational</a:t>
            </a:r>
            <a:r>
              <a:rPr lang="en-US" dirty="0"/>
              <a:t>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2251586" y="569101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A1553-96FC-45E7-A07E-2FD46CCB42B1}"/>
              </a:ext>
            </a:extLst>
          </p:cNvPr>
          <p:cNvSpPr txBox="1"/>
          <p:nvPr/>
        </p:nvSpPr>
        <p:spPr>
          <a:xfrm>
            <a:off x="1705895" y="6134048"/>
            <a:ext cx="91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Prof. </a:t>
            </a:r>
            <a:r>
              <a:rPr lang="en-US" sz="1600" dirty="0" err="1"/>
              <a:t>Seungchul</a:t>
            </a:r>
            <a:r>
              <a:rPr lang="en-US" sz="1600" dirty="0"/>
              <a:t> Lee’s GitHub </a:t>
            </a:r>
          </a:p>
          <a:p>
            <a:r>
              <a:rPr lang="en-US" sz="1600" dirty="0"/>
              <a:t>http://i-systems.github.io/HSE545/machine%20learning%20all/Workshop/CAE/06_CAE_Autoencoder.html</a:t>
            </a:r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1196002" y="4880251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03" y="2588135"/>
                <a:ext cx="2319131" cy="1722782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90" y="2577546"/>
                <a:ext cx="2319131" cy="1722782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4691268" y="1046920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4691268" y="4465972"/>
            <a:ext cx="2199861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0595115" y="2977269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2150159" y="446637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164418" y="3309725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5470910" y="2757530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5471158" y="3861665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5631177" y="3278913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6024106" y="3278913"/>
            <a:ext cx="1569387" cy="28691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2226357" y="1537252"/>
            <a:ext cx="2385391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21804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of annotated audio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Dance of the Sugar Plum Fairy audio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</a:t>
            </a:r>
            <a:r>
              <a:rPr lang="en-US" dirty="0" err="1"/>
              <a:t>music.com</a:t>
            </a:r>
            <a:r>
              <a:rPr lang="en-US" dirty="0"/>
              <a:t>; all audio has been rescaled, and figures were made from this audio</a:t>
            </a:r>
          </a:p>
          <a:p>
            <a:r>
              <a:rPr lang="en-US" dirty="0"/>
              <a:t>Shorter audio is from the </a:t>
            </a:r>
            <a:r>
              <a:rPr lang="en-US" dirty="0" err="1"/>
              <a:t>Nsynth</a:t>
            </a:r>
            <a:r>
              <a:rPr lang="en-US" dirty="0"/>
              <a:t> dataset</a:t>
            </a:r>
          </a:p>
          <a:p>
            <a:r>
              <a:rPr lang="en-US" dirty="0"/>
              <a:t>Neural network diagram is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High-level convolutional network diagram:</a:t>
            </a:r>
          </a:p>
          <a:p>
            <a:pPr lvl="1"/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b="1" dirty="0">
                <a:hlinkClick r:id="rId4"/>
              </a:rPr>
              <a:t>arXiv:1603.07285v1</a:t>
            </a:r>
            <a:r>
              <a:rPr lang="en-US" b="1" dirty="0"/>
              <a:t> [</a:t>
            </a:r>
            <a:r>
              <a:rPr lang="en-US" b="1" dirty="0" err="1"/>
              <a:t>stat.ML</a:t>
            </a:r>
            <a:r>
              <a:rPr lang="en-US" b="1" dirty="0"/>
              <a:t>]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http://</a:t>
            </a:r>
            <a:r>
              <a:rPr lang="en-US" dirty="0" err="1"/>
              <a:t>i-systems.github.io</a:t>
            </a:r>
            <a:r>
              <a:rPr lang="en-US" dirty="0"/>
              <a:t>/HSE545/machine%20learning%20all/Workshop/CAE/06_CAE_Autoencoder.html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</a:t>
            </a:r>
            <a:r>
              <a:rPr lang="en-US" sz="1600" i="1" dirty="0"/>
              <a:t>IEEE Signal Processing Magazine, 35</a:t>
            </a:r>
            <a:r>
              <a:rPr lang="en-US" sz="1600" dirty="0"/>
              <a:t>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</a:t>
            </a:r>
            <a:r>
              <a:rPr lang="en-US" sz="1600" i="1" dirty="0"/>
              <a:t>Advances in Neural Information Processing Systems, 27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/>
              <a:t>pp. 2672–2680. arXiv:1406.2661 [stat.ML]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MORE PICTURES, LESS WORDS (at least 2 pics per slide, don’t do it by words if you can picture)</a:t>
            </a:r>
          </a:p>
          <a:p>
            <a:pPr lvl="1"/>
            <a:r>
              <a:rPr lang="en-US" dirty="0"/>
              <a:t>Axes on spectrograms, label </a:t>
            </a:r>
          </a:p>
          <a:p>
            <a:r>
              <a:rPr lang="en-US" dirty="0"/>
              <a:t>Better bridges/connecting each slide to the next</a:t>
            </a:r>
          </a:p>
          <a:p>
            <a:r>
              <a:rPr lang="en-US" dirty="0"/>
              <a:t>More color contrast in workflow</a:t>
            </a:r>
          </a:p>
          <a:p>
            <a:r>
              <a:rPr lang="en-US" dirty="0"/>
              <a:t>Better hook</a:t>
            </a:r>
          </a:p>
          <a:p>
            <a:r>
              <a:rPr lang="en-US" dirty="0"/>
              <a:t>Key for workflow</a:t>
            </a:r>
          </a:p>
          <a:p>
            <a:r>
              <a:rPr lang="en-US" dirty="0"/>
              <a:t>Two audio side by side for midi</a:t>
            </a:r>
          </a:p>
          <a:p>
            <a:r>
              <a:rPr lang="en-US" dirty="0"/>
              <a:t>Audio for spectrogram without phases</a:t>
            </a:r>
          </a:p>
          <a:p>
            <a:r>
              <a:rPr lang="en-US" dirty="0"/>
              <a:t>Justification for project, both now and final goal</a:t>
            </a:r>
          </a:p>
          <a:p>
            <a:pPr lvl="1"/>
            <a:r>
              <a:rPr lang="en-US" dirty="0"/>
              <a:t>Real life application</a:t>
            </a:r>
          </a:p>
          <a:p>
            <a:r>
              <a:rPr lang="en-US" dirty="0"/>
              <a:t>Which part of slides go under workflow</a:t>
            </a:r>
          </a:p>
          <a:p>
            <a:r>
              <a:rPr lang="en-US" dirty="0"/>
              <a:t>Cite Medium.com workflow</a:t>
            </a:r>
          </a:p>
          <a:p>
            <a:r>
              <a:rPr lang="en-US" dirty="0"/>
              <a:t>Label diagrams better (axes on spectrogram, title of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)</a:t>
            </a:r>
          </a:p>
          <a:p>
            <a:r>
              <a:rPr lang="en-US" dirty="0"/>
              <a:t>Elaborate on classification vs generation, maybe remove that slide or expand that slide</a:t>
            </a:r>
          </a:p>
          <a:p>
            <a:pPr lvl="1"/>
            <a:r>
              <a:rPr lang="en-US" dirty="0"/>
              <a:t>Could connect to imputation, need better bridge from previous slide to that one</a:t>
            </a:r>
          </a:p>
          <a:p>
            <a:r>
              <a:rPr lang="en-US" dirty="0"/>
              <a:t>Connect VAEs and GANs: encoder and generator parallel, how latent spaces connect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17D783F4-52C2-4056-8EAD-2548FA47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1664" y="3075314"/>
            <a:ext cx="609600" cy="609600"/>
          </a:xfrm>
          <a:prstGeom prst="rect">
            <a:avLst/>
          </a:prstGeom>
        </p:spPr>
      </p:pic>
      <p:pic>
        <p:nvPicPr>
          <p:cNvPr id="10" name="dance-scaled">
            <a:hlinkClick r:id="" action="ppaction://media"/>
            <a:extLst>
              <a:ext uri="{FF2B5EF4-FFF2-40B4-BE49-F238E27FC236}">
                <a16:creationId xmlns:a16="http://schemas.microsoft.com/office/drawing/2014/main" id="{47683B72-D383-44B8-AC14-943847264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94355" y="3075314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374490" y="2367428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Actual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7683910" y="2367428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85" y="1737360"/>
            <a:ext cx="700494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" y="2243125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021399" y="4072341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2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bject, man, person&#13;&#10;&#13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204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5281300" y="2247544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3800029" y="1820254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8F9890-CC24-DF44-B427-E3D4FEC73F2E}"/>
              </a:ext>
            </a:extLst>
          </p:cNvPr>
          <p:cNvSpPr txBox="1"/>
          <p:nvPr/>
        </p:nvSpPr>
        <p:spPr>
          <a:xfrm>
            <a:off x="3968096" y="1450922"/>
            <a:ext cx="114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62DFD-B57C-5846-8DE0-3909DE3BD54F}"/>
              </a:ext>
            </a:extLst>
          </p:cNvPr>
          <p:cNvSpPr txBox="1"/>
          <p:nvPr/>
        </p:nvSpPr>
        <p:spPr>
          <a:xfrm>
            <a:off x="4670276" y="3523004"/>
            <a:ext cx="122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Magnitude</a:t>
            </a:r>
          </a:p>
        </p:txBody>
      </p:sp>
      <p:pic>
        <p:nvPicPr>
          <p:cNvPr id="12" name="no-phases-reed.wav">
            <a:hlinkClick r:id="" action="ppaction://media"/>
            <a:extLst>
              <a:ext uri="{FF2B5EF4-FFF2-40B4-BE49-F238E27FC236}">
                <a16:creationId xmlns:a16="http://schemas.microsoft.com/office/drawing/2014/main" id="{3799F093-76DA-C940-A274-C2E44679E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81732" y="4103948"/>
            <a:ext cx="812800" cy="812800"/>
          </a:xfrm>
          <a:prstGeom prst="rect">
            <a:avLst/>
          </a:prstGeom>
        </p:spPr>
      </p:pic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81732" y="2063873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8915635" y="3457280"/>
            <a:ext cx="214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8916706" y="1694204"/>
            <a:ext cx="21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audio</a:t>
            </a:r>
          </a:p>
        </p:txBody>
      </p:sp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MIDI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519D-3AC6-4E00-9E48-4A170B71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picture of a MIDI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EC04-0310-42DA-B98C-B04E04E6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F84B-5BFE-4DCA-88E8-CC29B063B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</p:txBody>
      </p:sp>
    </p:spTree>
    <p:extLst>
      <p:ext uri="{BB962C8B-B14F-4D97-AF65-F5344CB8AC3E}">
        <p14:creationId xmlns:p14="http://schemas.microsoft.com/office/powerpoint/2010/main" val="22962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Gradients and genetic algorithms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308-7998-4C5F-93BD-039C0AAD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6490-1E0B-4D9E-9559-C73DF68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wave signal can be represented as sinusoidal waves</a:t>
            </a:r>
          </a:p>
          <a:p>
            <a:r>
              <a:rPr lang="en-US" dirty="0"/>
              <a:t>Fourier transform </a:t>
            </a:r>
          </a:p>
          <a:p>
            <a:r>
              <a:rPr lang="en-US" dirty="0"/>
              <a:t>Magnitude and phase over frequency and time</a:t>
            </a:r>
          </a:p>
        </p:txBody>
      </p:sp>
    </p:spTree>
    <p:extLst>
      <p:ext uri="{BB962C8B-B14F-4D97-AF65-F5344CB8AC3E}">
        <p14:creationId xmlns:p14="http://schemas.microsoft.com/office/powerpoint/2010/main" val="31031249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12350</TotalTime>
  <Words>958</Words>
  <Application>Microsoft Macintosh PowerPoint</Application>
  <PresentationFormat>Widescreen</PresentationFormat>
  <Paragraphs>134</Paragraphs>
  <Slides>19</Slides>
  <Notes>10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PowerPoint Presentation</vt:lpstr>
      <vt:lpstr>Fourier transform</vt:lpstr>
      <vt:lpstr>PowerPoint Presentation</vt:lpstr>
      <vt:lpstr>Let there be MIDI</vt:lpstr>
      <vt:lpstr>Properties of instruments</vt:lpstr>
      <vt:lpstr>Machine learning</vt:lpstr>
      <vt:lpstr>Spectrograms</vt:lpstr>
      <vt:lpstr>Neural networks (NNs)</vt:lpstr>
      <vt:lpstr>Convolutional Neural Networks (CNNs)</vt:lpstr>
      <vt:lpstr>Generative models</vt:lpstr>
      <vt:lpstr>PowerPoint Presentation</vt:lpstr>
      <vt:lpstr>PowerPoint Presentation</vt:lpstr>
      <vt:lpstr>PowerPoint Presentation</vt:lpstr>
      <vt:lpstr>References</vt:lpstr>
      <vt:lpstr>References</vt:lpstr>
      <vt:lpstr>Things to fix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52</cp:revision>
  <dcterms:created xsi:type="dcterms:W3CDTF">2018-10-16T14:09:09Z</dcterms:created>
  <dcterms:modified xsi:type="dcterms:W3CDTF">2018-12-03T03:59:03Z</dcterms:modified>
</cp:coreProperties>
</file>